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7" r:id="rId5"/>
    <p:sldMasterId id="2147483714" r:id="rId6"/>
    <p:sldMasterId id="2147483725" r:id="rId7"/>
    <p:sldMasterId id="2147483735" r:id="rId8"/>
    <p:sldMasterId id="2147483745" r:id="rId9"/>
  </p:sldMasterIdLst>
  <p:notesMasterIdLst>
    <p:notesMasterId r:id="rId18"/>
  </p:notesMasterIdLst>
  <p:sldIdLst>
    <p:sldId id="256" r:id="rId10"/>
    <p:sldId id="412" r:id="rId11"/>
    <p:sldId id="411" r:id="rId12"/>
    <p:sldId id="413" r:id="rId13"/>
    <p:sldId id="414" r:id="rId14"/>
    <p:sldId id="415" r:id="rId15"/>
    <p:sldId id="416" r:id="rId16"/>
    <p:sldId id="39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E8B"/>
    <a:srgbClr val="D9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4727" autoAdjust="0"/>
  </p:normalViewPr>
  <p:slideViewPr>
    <p:cSldViewPr snapToGrid="0">
      <p:cViewPr varScale="1">
        <p:scale>
          <a:sx n="82" d="100"/>
          <a:sy n="82" d="100"/>
        </p:scale>
        <p:origin x="57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0DD2E-AB41-4E17-A1C4-D6ABBEACEC49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5655-1503-4624-86EA-B16CBA3C14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8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31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79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2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1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4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70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2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274710"/>
            <a:ext cx="2743200" cy="365125"/>
          </a:xfrm>
        </p:spPr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2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2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2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85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8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2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4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2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22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6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52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102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3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3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3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3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3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47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49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3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6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3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22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1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5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88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4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77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4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8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4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38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4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5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1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4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0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4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500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46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0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1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9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1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14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1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9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1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8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1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5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1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50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1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46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82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3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1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6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2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274710"/>
            <a:ext cx="2743200" cy="365125"/>
          </a:xfrm>
        </p:spPr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50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2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1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2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8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2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510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28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2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7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2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10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43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31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3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1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1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3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7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3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9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3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2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7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3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41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3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70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973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8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4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2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4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1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0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4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4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55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0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4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9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4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49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1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1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5E76-6E97-48F5-9568-4083109D052D}" type="datetimeFigureOut">
              <a:rPr lang="fr-FR" smtClean="0"/>
              <a:t>30/10/2020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23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0"/>
          <a:stretch/>
        </p:blipFill>
        <p:spPr>
          <a:xfrm>
            <a:off x="11647464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6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70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7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70825"/>
          <a:stretch/>
        </p:blipFill>
        <p:spPr>
          <a:xfrm>
            <a:off x="11655953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74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49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71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1"/>
          <a:stretch/>
        </p:blipFill>
        <p:spPr>
          <a:xfrm>
            <a:off x="11645650" y="0"/>
            <a:ext cx="540000" cy="6857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2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06"/>
          <a:stretch/>
        </p:blipFill>
        <p:spPr>
          <a:xfrm>
            <a:off x="11647464" y="0"/>
            <a:ext cx="540000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4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0"/>
          <a:stretch/>
        </p:blipFill>
        <p:spPr>
          <a:xfrm>
            <a:off x="11647464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70825"/>
          <a:stretch/>
        </p:blipFill>
        <p:spPr>
          <a:xfrm>
            <a:off x="11655953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74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1"/>
          <a:stretch/>
        </p:blipFill>
        <p:spPr>
          <a:xfrm>
            <a:off x="11645650" y="0"/>
            <a:ext cx="540000" cy="6857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06"/>
          <a:stretch/>
        </p:blipFill>
        <p:spPr>
          <a:xfrm>
            <a:off x="11647464" y="0"/>
            <a:ext cx="540000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4285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0686" y="867686"/>
            <a:ext cx="1158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/>
              <a:t>Technical Assistance to Social Welfare in Georgia</a:t>
            </a:r>
            <a:endParaRPr lang="fr-F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3" y="5832221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67932" y="2674222"/>
            <a:ext cx="7628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INITIAL RECOMMENDATIONS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Pillar 4: Covid-19 impact and sustainability for employment, labour and social assistance   </a:t>
            </a:r>
            <a:endParaRPr lang="en-GB" sz="2400" dirty="0"/>
          </a:p>
        </p:txBody>
      </p:sp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1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5390A-FAEC-7344-B469-B0CE376B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US" dirty="0"/>
              <a:t>Principles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558E55-DEF0-164E-AA50-C6726472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i-US" dirty="0"/>
              <a:t>Balance between opportunities</a:t>
            </a:r>
            <a:r>
              <a:rPr lang="en-GB" dirty="0"/>
              <a:t> (public support) and </a:t>
            </a:r>
            <a:r>
              <a:rPr lang="fi-US" dirty="0"/>
              <a:t>obligations </a:t>
            </a:r>
            <a:r>
              <a:rPr lang="en-GB" dirty="0"/>
              <a:t>(sanctions) for recipients of social assistance</a:t>
            </a:r>
            <a:r>
              <a:rPr lang="lt-LT" dirty="0"/>
              <a:t> (</a:t>
            </a:r>
            <a:r>
              <a:rPr lang="lt-LT" dirty="0" err="1">
                <a:solidFill>
                  <a:srgbClr val="FF0000"/>
                </a:solidFill>
              </a:rPr>
              <a:t>Heikki</a:t>
            </a:r>
            <a:r>
              <a:rPr lang="lt-LT" dirty="0"/>
              <a:t>)</a:t>
            </a:r>
            <a:endParaRPr lang="en-GB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Improve the link between social assistance and employment policy (including fighting against informal economy)</a:t>
            </a:r>
            <a:r>
              <a:rPr lang="lt-LT" dirty="0"/>
              <a:t> (</a:t>
            </a:r>
            <a:r>
              <a:rPr lang="lt-LT" dirty="0" err="1">
                <a:solidFill>
                  <a:srgbClr val="FF0000"/>
                </a:solidFill>
              </a:rPr>
              <a:t>Olivier</a:t>
            </a:r>
            <a:r>
              <a:rPr lang="lt-LT" dirty="0"/>
              <a:t>)</a:t>
            </a:r>
            <a:endParaRPr lang="fi-US" dirty="0"/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Involve municipalities in the distribution of employment activation programs and social assistance measures, according to the decentralisation strategy of Georgia</a:t>
            </a:r>
            <a:r>
              <a:rPr lang="lt-LT" dirty="0"/>
              <a:t> (</a:t>
            </a:r>
            <a:r>
              <a:rPr lang="lt-LT" dirty="0">
                <a:solidFill>
                  <a:srgbClr val="FF0000"/>
                </a:solidFill>
              </a:rPr>
              <a:t>Tomas</a:t>
            </a:r>
            <a:r>
              <a:rPr lang="lt-LT" dirty="0"/>
              <a:t>)</a:t>
            </a:r>
            <a:endParaRPr lang="en-GB" dirty="0"/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Involve employers and social partners in the implementation level (</a:t>
            </a:r>
            <a:r>
              <a:rPr lang="en-GB" dirty="0" err="1"/>
              <a:t>eg.</a:t>
            </a:r>
            <a:r>
              <a:rPr lang="en-GB" dirty="0"/>
              <a:t> mandatory registration, setting minimum wage etc.)</a:t>
            </a:r>
            <a:r>
              <a:rPr lang="lt-LT" dirty="0"/>
              <a:t> (</a:t>
            </a:r>
            <a:r>
              <a:rPr lang="lt-LT" dirty="0">
                <a:solidFill>
                  <a:srgbClr val="FF0000"/>
                </a:solidFill>
              </a:rPr>
              <a:t>Tomas</a:t>
            </a:r>
            <a:r>
              <a:rPr lang="lt-LT" dirty="0"/>
              <a:t>)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Adequate financing</a:t>
            </a:r>
            <a:r>
              <a:rPr lang="lt-LT" dirty="0"/>
              <a:t>/</a:t>
            </a:r>
            <a:r>
              <a:rPr lang="lt-LT" dirty="0" err="1"/>
              <a:t>monitoring</a:t>
            </a:r>
            <a:r>
              <a:rPr lang="en-GB" dirty="0"/>
              <a:t> of employment initiatives</a:t>
            </a:r>
            <a:r>
              <a:rPr lang="lt-LT" dirty="0"/>
              <a:t> (</a:t>
            </a:r>
            <a:r>
              <a:rPr lang="lt-LT" dirty="0" err="1">
                <a:solidFill>
                  <a:srgbClr val="FF0000"/>
                </a:solidFill>
              </a:rPr>
              <a:t>Olivier</a:t>
            </a:r>
            <a:r>
              <a:rPr lang="lt-LT" dirty="0"/>
              <a:t>)</a:t>
            </a:r>
            <a:endParaRPr lang="en-GB" dirty="0"/>
          </a:p>
          <a:p>
            <a:endParaRPr lang="fi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3D9864-D66F-B548-A04E-53F3539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58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5390A-FAEC-7344-B469-B0CE376B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– 1 principle</a:t>
            </a:r>
            <a:endParaRPr lang="fi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558E55-DEF0-164E-AA50-C6726472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858383"/>
            <a:ext cx="10933922" cy="475696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US" b="1" dirty="0"/>
              <a:t>Balance between opportunities</a:t>
            </a:r>
            <a:r>
              <a:rPr lang="en-GB" b="1" dirty="0"/>
              <a:t> (public support) and </a:t>
            </a:r>
            <a:r>
              <a:rPr lang="fi-US" b="1" dirty="0"/>
              <a:t>obligations </a:t>
            </a:r>
            <a:r>
              <a:rPr lang="en-GB" b="1" dirty="0"/>
              <a:t>(sanctions) for recipients of social assistance:</a:t>
            </a:r>
            <a:endParaRPr lang="lt-LT" b="1" dirty="0"/>
          </a:p>
          <a:p>
            <a:pPr marL="0" indent="0">
              <a:buNone/>
            </a:pPr>
            <a:endParaRPr lang="lt-LT" u="sng" dirty="0"/>
          </a:p>
          <a:p>
            <a:pPr lvl="1"/>
            <a:r>
              <a:rPr lang="en-GB" dirty="0"/>
              <a:t>Introduction of the minimum wage </a:t>
            </a:r>
            <a:r>
              <a:rPr lang="en-US" dirty="0"/>
              <a:t>to encourage social assistance recipients to seek work more actively (EU recommendations, European Social Charter)</a:t>
            </a:r>
            <a:endParaRPr lang="en-GB" dirty="0"/>
          </a:p>
          <a:p>
            <a:pPr lvl="1"/>
            <a:r>
              <a:rPr lang="en-US" dirty="0"/>
              <a:t>Introduce unemployment allowance system for those social assistance recipients who are able to work (unemployment allowance may later be complemented with unemployment insurance system, cf. COVID-19 measure for unemployed)</a:t>
            </a:r>
            <a:endParaRPr lang="fi-US" dirty="0"/>
          </a:p>
          <a:p>
            <a:pPr lvl="1"/>
            <a:r>
              <a:rPr lang="en-GB" dirty="0"/>
              <a:t>Public works</a:t>
            </a:r>
          </a:p>
          <a:p>
            <a:pPr lvl="1"/>
            <a:r>
              <a:rPr lang="en-GB" dirty="0"/>
              <a:t>Employment programs</a:t>
            </a:r>
          </a:p>
          <a:p>
            <a:pPr lvl="1"/>
            <a:r>
              <a:rPr lang="en-GB" dirty="0"/>
              <a:t>Better targeting of social assistance</a:t>
            </a:r>
          </a:p>
          <a:p>
            <a:pPr lvl="1"/>
            <a:r>
              <a:rPr lang="en-US" dirty="0"/>
              <a:t>Develop sanction policies to promote participation in activation measures and facilitate transitions from welfare to work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fi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3D9864-D66F-B548-A04E-53F3539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98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5390A-FAEC-7344-B469-B0CE376B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– 2 principle</a:t>
            </a:r>
            <a:endParaRPr lang="fi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558E55-DEF0-164E-AA50-C6726472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5" y="179478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 startAt="2"/>
            </a:pPr>
            <a:r>
              <a:rPr lang="en-US" b="1" dirty="0"/>
              <a:t>Improve the link between social assistance and employment policy (including fighting against informal economy):</a:t>
            </a:r>
            <a:endParaRPr lang="lt-LT" b="1" dirty="0"/>
          </a:p>
          <a:p>
            <a:pPr marL="0" indent="0" algn="just">
              <a:buNone/>
            </a:pPr>
            <a:endParaRPr lang="en-US" u="sng" dirty="0"/>
          </a:p>
          <a:p>
            <a:pPr algn="just"/>
            <a:r>
              <a:rPr lang="en-US" dirty="0"/>
              <a:t>Develop activation framework for those social assistance recipients who are able to work (on the employability, and not unemployability)</a:t>
            </a:r>
            <a:endParaRPr lang="fi-US" dirty="0"/>
          </a:p>
          <a:p>
            <a:pPr lvl="0" algn="just" fontAlgn="base"/>
            <a:r>
              <a:rPr lang="en-US" dirty="0"/>
              <a:t>Invest in easy measures to support transition from welfare to work (e.g. one-time allowance for transportation, special instruments for work, child-care solutions)</a:t>
            </a:r>
            <a:endParaRPr lang="en-GB" dirty="0"/>
          </a:p>
          <a:p>
            <a:pPr lvl="0" algn="just" fontAlgn="base"/>
            <a:r>
              <a:rPr lang="en-US" dirty="0"/>
              <a:t>How work income can be combined with social assistance (income disregard)</a:t>
            </a:r>
            <a:endParaRPr lang="fi-US" dirty="0"/>
          </a:p>
          <a:p>
            <a:pPr lvl="0" algn="just" fontAlgn="base"/>
            <a:r>
              <a:rPr lang="en-US" dirty="0"/>
              <a:t>Develop legislation and monitoring practices to reduce informal work among social assistance recipients</a:t>
            </a:r>
            <a:endParaRPr lang="fi-US" dirty="0"/>
          </a:p>
          <a:p>
            <a:pPr marL="514350" indent="-514350" algn="just">
              <a:buFont typeface="+mj-lt"/>
              <a:buAutoNum type="arabicPeriod"/>
            </a:pPr>
            <a:endParaRPr lang="en-GB" dirty="0"/>
          </a:p>
          <a:p>
            <a:endParaRPr lang="fi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3D9864-D66F-B548-A04E-53F3539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56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5390A-FAEC-7344-B469-B0CE376B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– 3 principle</a:t>
            </a:r>
            <a:endParaRPr lang="fi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558E55-DEF0-164E-AA50-C6726472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b="1" dirty="0"/>
              <a:t>3. Involve municipalities in the distribution of employment activation programs and social assistance measures, according to the decentralisation strategy of Georgia</a:t>
            </a:r>
            <a:endParaRPr lang="lt-LT" b="1" dirty="0"/>
          </a:p>
          <a:p>
            <a:pPr marL="0" indent="0" algn="just">
              <a:buNone/>
            </a:pPr>
            <a:endParaRPr lang="en-GB" u="sng" dirty="0"/>
          </a:p>
          <a:p>
            <a:pPr algn="just" fontAlgn="base"/>
            <a:r>
              <a:rPr lang="en-GB" dirty="0"/>
              <a:t> </a:t>
            </a:r>
            <a:r>
              <a:rPr lang="fi-FI" dirty="0"/>
              <a:t>Empower municipalities as part of the decentralization initiative to monitor social assistance recipients informal work and create official jobs the recipients</a:t>
            </a:r>
          </a:p>
          <a:p>
            <a:pPr algn="just" fontAlgn="base"/>
            <a:r>
              <a:rPr lang="en-GB" dirty="0"/>
              <a:t>Distribution, control and public works</a:t>
            </a:r>
          </a:p>
          <a:p>
            <a:pPr algn="just" fontAlgn="base"/>
            <a:r>
              <a:rPr lang="en-GB" dirty="0"/>
              <a:t>Close cooperation between central and local municipalities </a:t>
            </a:r>
          </a:p>
          <a:p>
            <a:pPr algn="just" fontAlgn="base"/>
            <a:r>
              <a:rPr lang="en-GB" dirty="0"/>
              <a:t>Empowerment of the local employment initiatives through national budget </a:t>
            </a:r>
            <a:r>
              <a:rPr lang="en-GB" i="1" dirty="0"/>
              <a:t> </a:t>
            </a:r>
            <a:r>
              <a:rPr lang="en-GB" dirty="0"/>
              <a:t>(including local communities initiatives as well)</a:t>
            </a:r>
            <a:endParaRPr lang="fi-US" dirty="0"/>
          </a:p>
          <a:p>
            <a:pPr lvl="0" fontAlgn="base"/>
            <a:endParaRPr lang="fi-US" dirty="0"/>
          </a:p>
          <a:p>
            <a:pPr lvl="0" fontAlgn="base"/>
            <a:endParaRPr lang="en-GB" dirty="0"/>
          </a:p>
          <a:p>
            <a:endParaRPr lang="fi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3D9864-D66F-B548-A04E-53F3539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96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5390A-FAEC-7344-B469-B0CE376B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– 4 principle</a:t>
            </a:r>
            <a:endParaRPr lang="fi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558E55-DEF0-164E-AA50-C6726472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b="1" dirty="0"/>
              <a:t>4. Involve employers and social partners in the implementation level:</a:t>
            </a:r>
            <a:endParaRPr lang="lt-LT" b="1" dirty="0"/>
          </a:p>
          <a:p>
            <a:pPr marL="0" indent="0" algn="just">
              <a:buNone/>
            </a:pPr>
            <a:endParaRPr lang="en-GB" b="1" dirty="0"/>
          </a:p>
          <a:p>
            <a:pPr algn="just"/>
            <a:r>
              <a:rPr lang="en-GB" dirty="0"/>
              <a:t>Mandatory registration of vacancies</a:t>
            </a:r>
          </a:p>
          <a:p>
            <a:pPr algn="just"/>
            <a:r>
              <a:rPr lang="en-GB" dirty="0"/>
              <a:t>Setting minimum wage </a:t>
            </a:r>
          </a:p>
          <a:p>
            <a:pPr algn="just"/>
            <a:r>
              <a:rPr lang="en-US" dirty="0"/>
              <a:t>Invest in a wide range of active </a:t>
            </a:r>
            <a:r>
              <a:rPr lang="en-US" dirty="0" err="1"/>
              <a:t>labour</a:t>
            </a:r>
            <a:r>
              <a:rPr lang="en-US" dirty="0"/>
              <a:t> market programs (ALMPs) through </a:t>
            </a:r>
            <a:r>
              <a:rPr lang="en-US" dirty="0" err="1"/>
              <a:t>Labour</a:t>
            </a:r>
            <a:r>
              <a:rPr lang="en-US" dirty="0"/>
              <a:t> Market Management Information Portal with trainings, subsidized employment and public works</a:t>
            </a:r>
            <a:endParaRPr lang="lt-LT" dirty="0"/>
          </a:p>
          <a:p>
            <a:pPr algn="just"/>
            <a:r>
              <a:rPr lang="lt-LT" dirty="0" err="1"/>
              <a:t>Gender</a:t>
            </a:r>
            <a:r>
              <a:rPr lang="lt-LT" dirty="0"/>
              <a:t> </a:t>
            </a:r>
            <a:r>
              <a:rPr lang="lt-LT" dirty="0" err="1"/>
              <a:t>balanced</a:t>
            </a:r>
            <a:r>
              <a:rPr lang="lt-LT" dirty="0"/>
              <a:t> </a:t>
            </a:r>
            <a:r>
              <a:rPr lang="lt-LT" dirty="0" err="1"/>
              <a:t>approach</a:t>
            </a:r>
            <a:r>
              <a:rPr lang="lt-LT" dirty="0"/>
              <a:t> </a:t>
            </a:r>
            <a:endParaRPr lang="fi-US" dirty="0"/>
          </a:p>
          <a:p>
            <a:pPr marL="0" indent="0" algn="just">
              <a:buNone/>
            </a:pPr>
            <a:r>
              <a:rPr lang="en-GB" dirty="0"/>
              <a:t> </a:t>
            </a:r>
            <a:endParaRPr lang="fi-US" dirty="0"/>
          </a:p>
          <a:p>
            <a:pPr marL="0" indent="0" algn="just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3D9864-D66F-B548-A04E-53F3539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59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5390A-FAEC-7344-B469-B0CE376B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– 5 principle</a:t>
            </a:r>
            <a:endParaRPr lang="fi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558E55-DEF0-164E-AA50-C6726472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/>
              <a:t>5. Adequate financing</a:t>
            </a:r>
            <a:r>
              <a:rPr lang="lt-LT" b="1" dirty="0"/>
              <a:t>/</a:t>
            </a:r>
            <a:r>
              <a:rPr lang="lt-LT" b="1" dirty="0" err="1"/>
              <a:t>monitoring</a:t>
            </a:r>
            <a:r>
              <a:rPr lang="en-GB" b="1" dirty="0"/>
              <a:t> of employment initiatives</a:t>
            </a:r>
            <a:endParaRPr lang="lt-LT" b="1" dirty="0"/>
          </a:p>
          <a:p>
            <a:pPr marL="0" indent="0" algn="just">
              <a:buNone/>
            </a:pPr>
            <a:endParaRPr lang="en-GB" b="1" dirty="0"/>
          </a:p>
          <a:p>
            <a:pPr algn="just"/>
            <a:r>
              <a:rPr lang="en-GB" dirty="0"/>
              <a:t>Define sources of financing (including unemployment allowance  system)</a:t>
            </a:r>
          </a:p>
          <a:p>
            <a:pPr algn="just"/>
            <a:r>
              <a:rPr lang="en-GB" dirty="0"/>
              <a:t>Tripartite approach</a:t>
            </a:r>
          </a:p>
          <a:p>
            <a:pPr algn="just"/>
            <a:r>
              <a:rPr lang="en-GB" dirty="0"/>
              <a:t>Monitoring and evaluation of budget </a:t>
            </a:r>
          </a:p>
          <a:p>
            <a:pPr algn="just"/>
            <a:r>
              <a:rPr lang="en-GB" dirty="0"/>
              <a:t>Awareness raising of benefits of the formal employment </a:t>
            </a:r>
          </a:p>
          <a:p>
            <a:r>
              <a:rPr lang="en-GB" dirty="0"/>
              <a:t>Regular monitoring/forecasting of the labour market (</a:t>
            </a:r>
            <a:r>
              <a:rPr lang="en-GB" dirty="0" err="1"/>
              <a:t>eg.</a:t>
            </a:r>
            <a:r>
              <a:rPr lang="en-GB" dirty="0"/>
              <a:t> </a:t>
            </a:r>
            <a:r>
              <a:rPr lang="lt-LT" dirty="0"/>
              <a:t>„</a:t>
            </a:r>
            <a:r>
              <a:rPr lang="en-GB" dirty="0"/>
              <a:t>Green jobs</a:t>
            </a:r>
            <a:r>
              <a:rPr lang="lt-LT" dirty="0"/>
              <a:t>“</a:t>
            </a:r>
            <a:r>
              <a:rPr lang="en-GB" dirty="0"/>
              <a:t>)</a:t>
            </a:r>
            <a:endParaRPr lang="lt-LT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3D9864-D66F-B548-A04E-53F3539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47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4285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721" y="3010385"/>
            <a:ext cx="1158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/>
              <a:t>THANK YOU FOR YOUR ATTENTION</a:t>
            </a:r>
            <a:endParaRPr lang="fr-F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3" y="5832221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312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Expertise France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Expertise France - Partie 1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Expertise France - Partie 2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Expertise France - Partie 3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Expertise France - Partie 4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ème Expertise France - Partie 1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hème Expertise France - Partie 2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hème Expertise France - Partie 3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ème Expertise France - Partie 4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21511</TotalTime>
  <Words>520</Words>
  <Application>Microsoft Office PowerPoint</Application>
  <PresentationFormat>Widescreen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Franklin Gothic Heavy</vt:lpstr>
      <vt:lpstr>Impact</vt:lpstr>
      <vt:lpstr>Times New Roman</vt:lpstr>
      <vt:lpstr>Thème Expertise France</vt:lpstr>
      <vt:lpstr>Thème Expertise France - Partie 1</vt:lpstr>
      <vt:lpstr>Thème Expertise France - Partie 2</vt:lpstr>
      <vt:lpstr>Thème Expertise France - Partie 3</vt:lpstr>
      <vt:lpstr>Thème Expertise France - Partie 4</vt:lpstr>
      <vt:lpstr>1_Thème Expertise France - Partie 1</vt:lpstr>
      <vt:lpstr>1_Thème Expertise France - Partie 2</vt:lpstr>
      <vt:lpstr>1_Thème Expertise France - Partie 3</vt:lpstr>
      <vt:lpstr>1_Thème Expertise France - Partie 4</vt:lpstr>
      <vt:lpstr>PowerPoint Presentation</vt:lpstr>
      <vt:lpstr>Principles</vt:lpstr>
      <vt:lpstr>Recommendations – 1 principle</vt:lpstr>
      <vt:lpstr>Recommendations – 2 principle</vt:lpstr>
      <vt:lpstr>Recommendations – 3 principle</vt:lpstr>
      <vt:lpstr>Recommendations – 4 principle</vt:lpstr>
      <vt:lpstr>Recommendations – 5 principle</vt:lpstr>
      <vt:lpstr>PowerPoint Presentation</vt:lpstr>
    </vt:vector>
  </TitlesOfParts>
  <Company>Expertise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REVEILLARD</dc:creator>
  <cp:lastModifiedBy>DRK</cp:lastModifiedBy>
  <cp:revision>309</cp:revision>
  <cp:lastPrinted>2018-02-01T13:28:13Z</cp:lastPrinted>
  <dcterms:created xsi:type="dcterms:W3CDTF">2016-07-26T15:08:17Z</dcterms:created>
  <dcterms:modified xsi:type="dcterms:W3CDTF">2020-10-30T09:30:54Z</dcterms:modified>
</cp:coreProperties>
</file>